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2" r:id="rId1"/>
  </p:sldMasterIdLst>
  <p:notesMasterIdLst>
    <p:notesMasterId r:id="rId27"/>
  </p:notesMasterIdLst>
  <p:sldIdLst>
    <p:sldId id="256" r:id="rId2"/>
    <p:sldId id="258" r:id="rId3"/>
    <p:sldId id="287" r:id="rId4"/>
    <p:sldId id="288" r:id="rId5"/>
    <p:sldId id="289" r:id="rId6"/>
    <p:sldId id="259" r:id="rId7"/>
    <p:sldId id="272" r:id="rId8"/>
    <p:sldId id="270" r:id="rId9"/>
    <p:sldId id="271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90" r:id="rId25"/>
    <p:sldId id="269" r:id="rId26"/>
  </p:sldIdLst>
  <p:sldSz cx="18288000" cy="10287000"/>
  <p:notesSz cx="6858000" cy="9144000"/>
  <p:embeddedFontLst>
    <p:embeddedFont>
      <p:font typeface="Arial Rounded MT Bold" panose="020F0704030504030204" pitchFamily="34" charset="0"/>
      <p:regular r:id="rId28"/>
    </p:embeddedFont>
    <p:embeddedFont>
      <p:font typeface="Baskerville Old Face" panose="02020602080505020303" pitchFamily="18" charset="0"/>
      <p:regular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Trebuchet MS" panose="020B0603020202020204" pitchFamily="34" charset="0"/>
      <p:regular r:id="rId34"/>
      <p:bold r:id="rId35"/>
      <p:italic r:id="rId36"/>
      <p:boldItalic r:id="rId37"/>
    </p:embeddedFont>
    <p:embeddedFont>
      <p:font typeface="Wingdings 3" panose="05040102010807070707" pitchFamily="18" charset="2"/>
      <p:regular r:id="rId3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87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F719C-6C0D-480F-BAF6-0F3876C9D395}" type="datetimeFigureOut">
              <a:rPr lang="en-IN" smtClean="0"/>
              <a:t>16-05-2024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CCB7B-D999-4C67-BF53-DA0472782C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1069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CCB7B-D999-4C67-BF53-DA0472782C48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884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CCB7B-D999-4C67-BF53-DA0472782C48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92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CCB7B-D999-4C67-BF53-DA0472782C48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559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CCB7B-D999-4C67-BF53-DA0472782C48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124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CCB7B-D999-4C67-BF53-DA0472782C48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373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CCB7B-D999-4C67-BF53-DA0472782C48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5175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CCB7B-D999-4C67-BF53-DA0472782C48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275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CCB7B-D999-4C67-BF53-DA0472782C48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643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CCB7B-D999-4C67-BF53-DA0472782C48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690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CCB7B-D999-4C67-BF53-DA0472782C48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435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CCB7B-D999-4C67-BF53-DA0472782C48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785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9CCB7B-D999-4C67-BF53-DA0472782C48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9726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601" y="3606801"/>
            <a:ext cx="11650404" cy="2469453"/>
          </a:xfrm>
        </p:spPr>
        <p:txBody>
          <a:bodyPr anchor="b">
            <a:noAutofit/>
          </a:bodyPr>
          <a:lstStyle>
            <a:lvl1pPr algn="r">
              <a:defRPr sz="8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601" y="6076250"/>
            <a:ext cx="11650404" cy="164534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27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914400"/>
            <a:ext cx="12895002" cy="51054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95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49209" y="5448300"/>
            <a:ext cx="10836786" cy="5715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7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4584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2897982"/>
            <a:ext cx="12895002" cy="3893190"/>
          </a:xfrm>
        </p:spPr>
        <p:txBody>
          <a:bodyPr anchor="b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04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28993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914400"/>
            <a:ext cx="12882305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accent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93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67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51510" y="914399"/>
            <a:ext cx="1957115" cy="787717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16003" y="914400"/>
            <a:ext cx="10590225" cy="78771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65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7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4051301"/>
            <a:ext cx="12895002" cy="2739872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1290600"/>
          </a:xfrm>
        </p:spPr>
        <p:txBody>
          <a:bodyPr anchor="t"/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31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2" y="3240884"/>
            <a:ext cx="6276053" cy="58211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4955" y="3240884"/>
            <a:ext cx="6276051" cy="5821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4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618" y="3241475"/>
            <a:ext cx="627843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3618" y="4105868"/>
            <a:ext cx="6278435" cy="49561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32575" y="3241475"/>
            <a:ext cx="627842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32577" y="4105868"/>
            <a:ext cx="6278426" cy="49561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09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1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8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2247906"/>
            <a:ext cx="5781792" cy="1917699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0692" y="772387"/>
            <a:ext cx="6770312" cy="828965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1" y="4165604"/>
            <a:ext cx="5781792" cy="3876674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595" indent="0">
              <a:buNone/>
              <a:defRPr sz="2100"/>
            </a:lvl2pPr>
            <a:lvl3pPr marL="1371189" indent="0">
              <a:buNone/>
              <a:defRPr sz="1800"/>
            </a:lvl3pPr>
            <a:lvl4pPr marL="2056784" indent="0">
              <a:buNone/>
              <a:defRPr sz="1500"/>
            </a:lvl4pPr>
            <a:lvl5pPr marL="2742377" indent="0">
              <a:buNone/>
              <a:defRPr sz="1500"/>
            </a:lvl5pPr>
            <a:lvl6pPr marL="3427971" indent="0">
              <a:buNone/>
              <a:defRPr sz="1500"/>
            </a:lvl6pPr>
            <a:lvl7pPr marL="4113566" indent="0">
              <a:buNone/>
              <a:defRPr sz="1500"/>
            </a:lvl7pPr>
            <a:lvl8pPr marL="4799160" indent="0">
              <a:buNone/>
              <a:defRPr sz="1500"/>
            </a:lvl8pPr>
            <a:lvl9pPr marL="5484755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0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2" y="7200900"/>
            <a:ext cx="12895001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6001" y="914400"/>
            <a:ext cx="12895002" cy="576857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2" y="8051007"/>
            <a:ext cx="12895001" cy="10110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09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1" y="3240884"/>
            <a:ext cx="12895002" cy="582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07700" y="9062044"/>
            <a:ext cx="13679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6001" y="9062044"/>
            <a:ext cx="94464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885995" y="9062044"/>
            <a:ext cx="10250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37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</p:sldLayoutIdLst>
  <p:txStyles>
    <p:titleStyle>
      <a:lvl1pPr algn="l" defTabSz="685800" rtl="0" eaLnBrk="1" latinLnBrk="0" hangingPunct="1">
        <a:spcBef>
          <a:spcPct val="0"/>
        </a:spcBef>
        <a:buNone/>
        <a:defRPr sz="54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sv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16.jpg"/><Relationship Id="rId5" Type="http://schemas.openxmlformats.org/officeDocument/2006/relationships/image" Target="../media/image2.svg"/><Relationship Id="rId10" Type="http://schemas.openxmlformats.org/officeDocument/2006/relationships/image" Target="../media/image15.jp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svg"/><Relationship Id="rId7" Type="http://schemas.openxmlformats.org/officeDocument/2006/relationships/image" Target="../media/image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2.sv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svg"/><Relationship Id="rId7" Type="http://schemas.openxmlformats.org/officeDocument/2006/relationships/image" Target="../media/image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27.png"/><Relationship Id="rId5" Type="http://schemas.openxmlformats.org/officeDocument/2006/relationships/image" Target="../media/image22.sv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9EB44A5-3270-F3CF-9053-B17830007A77}"/>
              </a:ext>
            </a:extLst>
          </p:cNvPr>
          <p:cNvSpPr txBox="1"/>
          <p:nvPr/>
        </p:nvSpPr>
        <p:spPr>
          <a:xfrm>
            <a:off x="5029200" y="3367965"/>
            <a:ext cx="10210800" cy="86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5000" b="1" dirty="0">
                <a:solidFill>
                  <a:srgbClr val="CC0066"/>
                </a:solidFill>
                <a:latin typeface="Baskerville Old Face" panose="02020602080505020303" pitchFamily="18" charset="0"/>
              </a:rPr>
              <a:t>Consumer Goods Ad-Hoc Analysis</a:t>
            </a:r>
          </a:p>
        </p:txBody>
      </p:sp>
      <p:sp>
        <p:nvSpPr>
          <p:cNvPr id="7" name="Freeform 23">
            <a:extLst>
              <a:ext uri="{FF2B5EF4-FFF2-40B4-BE49-F238E27FC236}">
                <a16:creationId xmlns:a16="http://schemas.microsoft.com/office/drawing/2014/main" id="{4386907A-E3ED-D466-C9AA-87EF78D50B18}"/>
              </a:ext>
            </a:extLst>
          </p:cNvPr>
          <p:cNvSpPr/>
          <p:nvPr/>
        </p:nvSpPr>
        <p:spPr>
          <a:xfrm>
            <a:off x="15407640" y="-667362"/>
            <a:ext cx="4875079" cy="5473382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4EFBDDED-5863-DA64-86D7-F8B7C0B924ED}"/>
              </a:ext>
            </a:extLst>
          </p:cNvPr>
          <p:cNvSpPr/>
          <p:nvPr/>
        </p:nvSpPr>
        <p:spPr>
          <a:xfrm rot="7659121">
            <a:off x="-2040363" y="5241321"/>
            <a:ext cx="5528523" cy="526264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8A5618-1320-6B70-7F1A-500D731A7B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8" y="419099"/>
            <a:ext cx="2324102" cy="1884407"/>
          </a:xfrm>
          <a:prstGeom prst="ellipse">
            <a:avLst/>
          </a:prstGeom>
          <a:ln w="63500" cap="rnd">
            <a:solidFill>
              <a:srgbClr val="92D05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08EAF7-5431-2D49-7C84-CBDD1AD5D3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211086" y="647700"/>
            <a:ext cx="1381025" cy="1166375"/>
          </a:xfrm>
          <a:prstGeom prst="rect">
            <a:avLst/>
          </a:prstGeom>
          <a:ln w="38100">
            <a:solidFill>
              <a:srgbClr val="92D05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C2DC3C-797C-9619-3F6D-BE13A26969B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19" y="2707537"/>
            <a:ext cx="3812242" cy="2098483"/>
          </a:xfrm>
          <a:prstGeom prst="rect">
            <a:avLst/>
          </a:prstGeom>
          <a:ln w="38100">
            <a:solidFill>
              <a:srgbClr val="92D05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D59D00-016C-466F-D6B5-80D2FBAC6B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068" y="5143500"/>
            <a:ext cx="6223863" cy="4114800"/>
          </a:xfrm>
          <a:prstGeom prst="rect">
            <a:avLst/>
          </a:prstGeom>
          <a:ln w="38100">
            <a:solidFill>
              <a:srgbClr val="92D05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>
            <a:extLst>
              <a:ext uri="{FF2B5EF4-FFF2-40B4-BE49-F238E27FC236}">
                <a16:creationId xmlns:a16="http://schemas.microsoft.com/office/drawing/2014/main" id="{69D89E44-D99E-454F-B017-15F94AE97735}"/>
              </a:ext>
            </a:extLst>
          </p:cNvPr>
          <p:cNvSpPr/>
          <p:nvPr/>
        </p:nvSpPr>
        <p:spPr>
          <a:xfrm>
            <a:off x="-1676400" y="5524500"/>
            <a:ext cx="4343400" cy="5640619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23">
            <a:extLst>
              <a:ext uri="{FF2B5EF4-FFF2-40B4-BE49-F238E27FC236}">
                <a16:creationId xmlns:a16="http://schemas.microsoft.com/office/drawing/2014/main" id="{09C5ED6F-6988-0EB4-F8AD-B35231EE7B41}"/>
              </a:ext>
            </a:extLst>
          </p:cNvPr>
          <p:cNvSpPr/>
          <p:nvPr/>
        </p:nvSpPr>
        <p:spPr>
          <a:xfrm>
            <a:off x="15240000" y="-571500"/>
            <a:ext cx="4875079" cy="5473382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3C0815-5813-FD0B-DF3E-7B2332F555E0}"/>
              </a:ext>
            </a:extLst>
          </p:cNvPr>
          <p:cNvSpPr txBox="1"/>
          <p:nvPr/>
        </p:nvSpPr>
        <p:spPr>
          <a:xfrm>
            <a:off x="152401" y="1028700"/>
            <a:ext cx="1394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Provide a report with all the unique product counts for each segment and sort them in descending order of product counts.  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760432-4AB0-C93C-A531-AD824AB863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499600"/>
            <a:ext cx="10210801" cy="4883309"/>
          </a:xfrm>
          <a:prstGeom prst="rect">
            <a:avLst/>
          </a:prstGeom>
          <a:ln w="38100" cap="rnd">
            <a:solidFill>
              <a:srgbClr val="92D05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1169745-A7F1-6A64-B9C6-0616B232B3B9}"/>
              </a:ext>
            </a:extLst>
          </p:cNvPr>
          <p:cNvSpPr/>
          <p:nvPr/>
        </p:nvSpPr>
        <p:spPr>
          <a:xfrm>
            <a:off x="5629282" y="245348"/>
            <a:ext cx="3733800" cy="6858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REQUEST 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1FAB99-AA87-1168-ECE0-128E32FCA787}"/>
              </a:ext>
            </a:extLst>
          </p:cNvPr>
          <p:cNvSpPr/>
          <p:nvPr/>
        </p:nvSpPr>
        <p:spPr>
          <a:xfrm>
            <a:off x="6019800" y="2299245"/>
            <a:ext cx="3733800" cy="6858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SQL QUERY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07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>
            <a:extLst>
              <a:ext uri="{FF2B5EF4-FFF2-40B4-BE49-F238E27FC236}">
                <a16:creationId xmlns:a16="http://schemas.microsoft.com/office/drawing/2014/main" id="{69D89E44-D99E-454F-B017-15F94AE97735}"/>
              </a:ext>
            </a:extLst>
          </p:cNvPr>
          <p:cNvSpPr/>
          <p:nvPr/>
        </p:nvSpPr>
        <p:spPr>
          <a:xfrm>
            <a:off x="-1676400" y="5524500"/>
            <a:ext cx="4343400" cy="5640619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23">
            <a:extLst>
              <a:ext uri="{FF2B5EF4-FFF2-40B4-BE49-F238E27FC236}">
                <a16:creationId xmlns:a16="http://schemas.microsoft.com/office/drawing/2014/main" id="{09C5ED6F-6988-0EB4-F8AD-B35231EE7B41}"/>
              </a:ext>
            </a:extLst>
          </p:cNvPr>
          <p:cNvSpPr/>
          <p:nvPr/>
        </p:nvSpPr>
        <p:spPr>
          <a:xfrm>
            <a:off x="15240000" y="-571500"/>
            <a:ext cx="4875079" cy="5473382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1CA05D-98B4-F4E0-7A7A-DFA3CFDD68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91" y="1094720"/>
            <a:ext cx="5163833" cy="3896380"/>
          </a:xfrm>
          <a:prstGeom prst="rect">
            <a:avLst/>
          </a:prstGeom>
          <a:ln w="38100" cap="rnd">
            <a:solidFill>
              <a:srgbClr val="92D050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9E0DA2-AFCC-012F-393E-59F835B30F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43552"/>
            <a:ext cx="5440679" cy="4890499"/>
          </a:xfrm>
          <a:prstGeom prst="rect">
            <a:avLst/>
          </a:prstGeom>
          <a:ln w="38100" cap="rnd">
            <a:solidFill>
              <a:srgbClr val="92D050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F8CD8C-1BEF-B946-EB7B-4EDC7F042F26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6020924" y="2988802"/>
            <a:ext cx="2132476" cy="54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586FAA2-6CA1-8C71-46E5-960D6D733897}"/>
              </a:ext>
            </a:extLst>
          </p:cNvPr>
          <p:cNvSpPr txBox="1"/>
          <p:nvPr/>
        </p:nvSpPr>
        <p:spPr>
          <a:xfrm>
            <a:off x="2971800" y="6029219"/>
            <a:ext cx="10439400" cy="3244158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Atliq Hardware offers products across six segments, Notebooks, Accessories, Peripherals, Desktop, Storage and Networking.</a:t>
            </a:r>
          </a:p>
          <a:p>
            <a:r>
              <a:rPr lang="en-US" dirty="0"/>
              <a:t> Among these, Notebooks have the highest product count, while Networking has the lowest.</a:t>
            </a:r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5DCDA62-4092-B73F-01BB-AB77DD9C3EDE}"/>
              </a:ext>
            </a:extLst>
          </p:cNvPr>
          <p:cNvSpPr/>
          <p:nvPr/>
        </p:nvSpPr>
        <p:spPr>
          <a:xfrm>
            <a:off x="800100" y="238736"/>
            <a:ext cx="3733800" cy="6858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OUTPUT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64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>
            <a:extLst>
              <a:ext uri="{FF2B5EF4-FFF2-40B4-BE49-F238E27FC236}">
                <a16:creationId xmlns:a16="http://schemas.microsoft.com/office/drawing/2014/main" id="{69D89E44-D99E-454F-B017-15F94AE97735}"/>
              </a:ext>
            </a:extLst>
          </p:cNvPr>
          <p:cNvSpPr/>
          <p:nvPr/>
        </p:nvSpPr>
        <p:spPr>
          <a:xfrm>
            <a:off x="-1676400" y="5524500"/>
            <a:ext cx="4343400" cy="5640619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23">
            <a:extLst>
              <a:ext uri="{FF2B5EF4-FFF2-40B4-BE49-F238E27FC236}">
                <a16:creationId xmlns:a16="http://schemas.microsoft.com/office/drawing/2014/main" id="{09C5ED6F-6988-0EB4-F8AD-B35231EE7B41}"/>
              </a:ext>
            </a:extLst>
          </p:cNvPr>
          <p:cNvSpPr/>
          <p:nvPr/>
        </p:nvSpPr>
        <p:spPr>
          <a:xfrm>
            <a:off x="15240000" y="-571500"/>
            <a:ext cx="4875079" cy="5473382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3C0815-5813-FD0B-DF3E-7B2332F555E0}"/>
              </a:ext>
            </a:extLst>
          </p:cNvPr>
          <p:cNvSpPr txBox="1"/>
          <p:nvPr/>
        </p:nvSpPr>
        <p:spPr>
          <a:xfrm>
            <a:off x="1325880" y="1168109"/>
            <a:ext cx="1394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Which segment had the most increase in unique products in 2021 vs 2020?   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B007D9-F310-9F2C-2055-310EA3255D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933" y="2871427"/>
            <a:ext cx="10645489" cy="5473382"/>
          </a:xfrm>
          <a:prstGeom prst="rect">
            <a:avLst/>
          </a:prstGeom>
          <a:ln w="38100" cap="rnd">
            <a:solidFill>
              <a:srgbClr val="92D05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1C009A-2A2C-9780-9F77-9BE4196CE047}"/>
              </a:ext>
            </a:extLst>
          </p:cNvPr>
          <p:cNvSpPr/>
          <p:nvPr/>
        </p:nvSpPr>
        <p:spPr>
          <a:xfrm>
            <a:off x="5629282" y="245348"/>
            <a:ext cx="3733800" cy="6858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REQUEST 4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77BE75-50C4-5C8A-C95F-3598B05586FB}"/>
              </a:ext>
            </a:extLst>
          </p:cNvPr>
          <p:cNvSpPr/>
          <p:nvPr/>
        </p:nvSpPr>
        <p:spPr>
          <a:xfrm>
            <a:off x="5644522" y="1807673"/>
            <a:ext cx="3733800" cy="6858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SQL QUERY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46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>
            <a:extLst>
              <a:ext uri="{FF2B5EF4-FFF2-40B4-BE49-F238E27FC236}">
                <a16:creationId xmlns:a16="http://schemas.microsoft.com/office/drawing/2014/main" id="{69D89E44-D99E-454F-B017-15F94AE97735}"/>
              </a:ext>
            </a:extLst>
          </p:cNvPr>
          <p:cNvSpPr/>
          <p:nvPr/>
        </p:nvSpPr>
        <p:spPr>
          <a:xfrm>
            <a:off x="-1676400" y="5524500"/>
            <a:ext cx="4343400" cy="5640619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23">
            <a:extLst>
              <a:ext uri="{FF2B5EF4-FFF2-40B4-BE49-F238E27FC236}">
                <a16:creationId xmlns:a16="http://schemas.microsoft.com/office/drawing/2014/main" id="{09C5ED6F-6988-0EB4-F8AD-B35231EE7B41}"/>
              </a:ext>
            </a:extLst>
          </p:cNvPr>
          <p:cNvSpPr/>
          <p:nvPr/>
        </p:nvSpPr>
        <p:spPr>
          <a:xfrm>
            <a:off x="15240000" y="-571500"/>
            <a:ext cx="4875079" cy="5473382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BC4339-F061-51B0-1563-9203041252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33552"/>
            <a:ext cx="5670730" cy="3768893"/>
          </a:xfrm>
          <a:prstGeom prst="rect">
            <a:avLst/>
          </a:prstGeom>
          <a:ln w="38100" cap="rnd">
            <a:solidFill>
              <a:srgbClr val="92D050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E7B85-5EE8-CC61-62DF-17F7FE36DA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291" y="450903"/>
            <a:ext cx="5850578" cy="4926521"/>
          </a:xfrm>
          <a:prstGeom prst="rect">
            <a:avLst/>
          </a:prstGeom>
          <a:ln w="38100" cap="rnd">
            <a:solidFill>
              <a:srgbClr val="92D050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FA84DB-912E-5688-A542-943D4699D79E}"/>
              </a:ext>
            </a:extLst>
          </p:cNvPr>
          <p:cNvCxnSpPr>
            <a:cxnSpLocks/>
          </p:cNvCxnSpPr>
          <p:nvPr/>
        </p:nvCxnSpPr>
        <p:spPr>
          <a:xfrm>
            <a:off x="6661330" y="2856316"/>
            <a:ext cx="15209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AA4120-A63E-B9F2-5270-7BAA2BB4D799}"/>
              </a:ext>
            </a:extLst>
          </p:cNvPr>
          <p:cNvSpPr txBox="1"/>
          <p:nvPr/>
        </p:nvSpPr>
        <p:spPr>
          <a:xfrm>
            <a:off x="2667000" y="5688810"/>
            <a:ext cx="11734800" cy="4536819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 2021, Atliq Hardware saw the largest increase in the accessories segment, adding a total of 34 new products. </a:t>
            </a:r>
          </a:p>
          <a:p>
            <a:r>
              <a:rPr lang="en-US" dirty="0"/>
              <a:t>This surge in product offerings reflects the strong demand for accessories. </a:t>
            </a:r>
          </a:p>
          <a:p>
            <a:r>
              <a:rPr lang="en-US" dirty="0"/>
              <a:t>Despite adding new products across all segments, networking experienced the lowest increment with only 3 new products introduced.</a:t>
            </a:r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5F74DE-EF77-05E8-6649-421AC0A586EA}"/>
              </a:ext>
            </a:extLst>
          </p:cNvPr>
          <p:cNvSpPr/>
          <p:nvPr/>
        </p:nvSpPr>
        <p:spPr>
          <a:xfrm>
            <a:off x="495300" y="190007"/>
            <a:ext cx="3733800" cy="6858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OUTPUT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46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>
            <a:extLst>
              <a:ext uri="{FF2B5EF4-FFF2-40B4-BE49-F238E27FC236}">
                <a16:creationId xmlns:a16="http://schemas.microsoft.com/office/drawing/2014/main" id="{69D89E44-D99E-454F-B017-15F94AE97735}"/>
              </a:ext>
            </a:extLst>
          </p:cNvPr>
          <p:cNvSpPr/>
          <p:nvPr/>
        </p:nvSpPr>
        <p:spPr>
          <a:xfrm>
            <a:off x="-1676400" y="5524500"/>
            <a:ext cx="4343400" cy="5640619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23">
            <a:extLst>
              <a:ext uri="{FF2B5EF4-FFF2-40B4-BE49-F238E27FC236}">
                <a16:creationId xmlns:a16="http://schemas.microsoft.com/office/drawing/2014/main" id="{09C5ED6F-6988-0EB4-F8AD-B35231EE7B41}"/>
              </a:ext>
            </a:extLst>
          </p:cNvPr>
          <p:cNvSpPr/>
          <p:nvPr/>
        </p:nvSpPr>
        <p:spPr>
          <a:xfrm>
            <a:off x="15240000" y="-571500"/>
            <a:ext cx="4875079" cy="5473382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888180-A6BE-E171-428E-6349160FA5F1}"/>
              </a:ext>
            </a:extLst>
          </p:cNvPr>
          <p:cNvSpPr txBox="1"/>
          <p:nvPr/>
        </p:nvSpPr>
        <p:spPr>
          <a:xfrm>
            <a:off x="1905000" y="1033063"/>
            <a:ext cx="1188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Get the products that have the highest and lowest manufacturing costs.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6F69A0-D6D8-3478-E4ED-C0A3842AD2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686654"/>
            <a:ext cx="7848600" cy="3427065"/>
          </a:xfrm>
          <a:prstGeom prst="rect">
            <a:avLst/>
          </a:prstGeom>
          <a:ln w="38100" cap="rnd">
            <a:solidFill>
              <a:srgbClr val="92D05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263698-DB53-67EB-7162-B1AE590E4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7505700"/>
            <a:ext cx="6705600" cy="2260018"/>
          </a:xfrm>
          <a:prstGeom prst="rect">
            <a:avLst/>
          </a:prstGeom>
          <a:ln w="38100" cap="rnd">
            <a:solidFill>
              <a:srgbClr val="92D050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62FE5D-ED0A-3E59-B171-A389563D57EE}"/>
              </a:ext>
            </a:extLst>
          </p:cNvPr>
          <p:cNvSpPr/>
          <p:nvPr/>
        </p:nvSpPr>
        <p:spPr>
          <a:xfrm>
            <a:off x="5629282" y="245348"/>
            <a:ext cx="3733800" cy="6858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REQUEST 5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01DD154-750D-6ECA-29B9-E969E0F7D090}"/>
              </a:ext>
            </a:extLst>
          </p:cNvPr>
          <p:cNvSpPr/>
          <p:nvPr/>
        </p:nvSpPr>
        <p:spPr>
          <a:xfrm>
            <a:off x="495300" y="1752600"/>
            <a:ext cx="3733800" cy="6858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SQL QUERY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0692EE-5FD3-EC16-6902-995112281FF3}"/>
              </a:ext>
            </a:extLst>
          </p:cNvPr>
          <p:cNvSpPr/>
          <p:nvPr/>
        </p:nvSpPr>
        <p:spPr>
          <a:xfrm>
            <a:off x="3048000" y="6377213"/>
            <a:ext cx="3733800" cy="6858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OUTPUT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23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>
            <a:extLst>
              <a:ext uri="{FF2B5EF4-FFF2-40B4-BE49-F238E27FC236}">
                <a16:creationId xmlns:a16="http://schemas.microsoft.com/office/drawing/2014/main" id="{69D89E44-D99E-454F-B017-15F94AE97735}"/>
              </a:ext>
            </a:extLst>
          </p:cNvPr>
          <p:cNvSpPr/>
          <p:nvPr/>
        </p:nvSpPr>
        <p:spPr>
          <a:xfrm>
            <a:off x="-1676400" y="5524500"/>
            <a:ext cx="4343400" cy="5640619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23">
            <a:extLst>
              <a:ext uri="{FF2B5EF4-FFF2-40B4-BE49-F238E27FC236}">
                <a16:creationId xmlns:a16="http://schemas.microsoft.com/office/drawing/2014/main" id="{09C5ED6F-6988-0EB4-F8AD-B35231EE7B41}"/>
              </a:ext>
            </a:extLst>
          </p:cNvPr>
          <p:cNvSpPr/>
          <p:nvPr/>
        </p:nvSpPr>
        <p:spPr>
          <a:xfrm>
            <a:off x="15240000" y="-571500"/>
            <a:ext cx="4875079" cy="5473382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2F8615-0977-A6DF-550C-0D1CA40D1F3B}"/>
              </a:ext>
            </a:extLst>
          </p:cNvPr>
          <p:cNvSpPr txBox="1"/>
          <p:nvPr/>
        </p:nvSpPr>
        <p:spPr>
          <a:xfrm>
            <a:off x="685800" y="1120583"/>
            <a:ext cx="1356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Generate a report which contains the top 5 customers who received an average high pre_invoice_discount_pct for the fiscal year 2021 and in the Indian market. 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CC7EDA-2161-534A-6C80-55F40FE13F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691176"/>
            <a:ext cx="10058400" cy="5105400"/>
          </a:xfrm>
          <a:prstGeom prst="rect">
            <a:avLst/>
          </a:prstGeom>
          <a:ln w="38100" cap="rnd">
            <a:solidFill>
              <a:srgbClr val="92D05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F5FF28-09FB-AE0C-837A-B9A2D672B9E3}"/>
              </a:ext>
            </a:extLst>
          </p:cNvPr>
          <p:cNvSpPr/>
          <p:nvPr/>
        </p:nvSpPr>
        <p:spPr>
          <a:xfrm>
            <a:off x="5629282" y="245348"/>
            <a:ext cx="3733800" cy="6858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REQUEST 6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58C88E-6E30-04BF-8A3B-0C6ABAE8F9A0}"/>
              </a:ext>
            </a:extLst>
          </p:cNvPr>
          <p:cNvSpPr/>
          <p:nvPr/>
        </p:nvSpPr>
        <p:spPr>
          <a:xfrm>
            <a:off x="5629282" y="2540033"/>
            <a:ext cx="3733800" cy="6858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SQL QUERY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52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>
            <a:extLst>
              <a:ext uri="{FF2B5EF4-FFF2-40B4-BE49-F238E27FC236}">
                <a16:creationId xmlns:a16="http://schemas.microsoft.com/office/drawing/2014/main" id="{69D89E44-D99E-454F-B017-15F94AE97735}"/>
              </a:ext>
            </a:extLst>
          </p:cNvPr>
          <p:cNvSpPr/>
          <p:nvPr/>
        </p:nvSpPr>
        <p:spPr>
          <a:xfrm>
            <a:off x="-1676400" y="5524500"/>
            <a:ext cx="4343400" cy="5640619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23">
            <a:extLst>
              <a:ext uri="{FF2B5EF4-FFF2-40B4-BE49-F238E27FC236}">
                <a16:creationId xmlns:a16="http://schemas.microsoft.com/office/drawing/2014/main" id="{09C5ED6F-6988-0EB4-F8AD-B35231EE7B41}"/>
              </a:ext>
            </a:extLst>
          </p:cNvPr>
          <p:cNvSpPr/>
          <p:nvPr/>
        </p:nvSpPr>
        <p:spPr>
          <a:xfrm>
            <a:off x="15240000" y="-571500"/>
            <a:ext cx="4875079" cy="5473382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D087D0-B8BB-C5AF-45A6-1F61F618E7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3558"/>
            <a:ext cx="6858000" cy="3487440"/>
          </a:xfrm>
          <a:prstGeom prst="rect">
            <a:avLst/>
          </a:prstGeom>
          <a:ln w="38100" cap="rnd">
            <a:solidFill>
              <a:srgbClr val="92D050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110711-FD5C-F096-992A-CA03B765EB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945128"/>
            <a:ext cx="6858000" cy="4404626"/>
          </a:xfrm>
          <a:prstGeom prst="rect">
            <a:avLst/>
          </a:prstGeom>
          <a:ln w="38100" cap="rnd">
            <a:solidFill>
              <a:srgbClr val="92D050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DC5618D-2A8A-B9BA-5FC6-448E41994FA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696200" y="2887278"/>
            <a:ext cx="1024820" cy="19841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58502B6-1C03-42AE-F3DA-946EDDAAC6A8}"/>
              </a:ext>
            </a:extLst>
          </p:cNvPr>
          <p:cNvSpPr/>
          <p:nvPr/>
        </p:nvSpPr>
        <p:spPr>
          <a:xfrm>
            <a:off x="4648200" y="224974"/>
            <a:ext cx="3733800" cy="6858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OUTPUT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3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>
            <a:extLst>
              <a:ext uri="{FF2B5EF4-FFF2-40B4-BE49-F238E27FC236}">
                <a16:creationId xmlns:a16="http://schemas.microsoft.com/office/drawing/2014/main" id="{69D89E44-D99E-454F-B017-15F94AE97735}"/>
              </a:ext>
            </a:extLst>
          </p:cNvPr>
          <p:cNvSpPr/>
          <p:nvPr/>
        </p:nvSpPr>
        <p:spPr>
          <a:xfrm>
            <a:off x="-1676400" y="5524500"/>
            <a:ext cx="4343400" cy="5640619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23">
            <a:extLst>
              <a:ext uri="{FF2B5EF4-FFF2-40B4-BE49-F238E27FC236}">
                <a16:creationId xmlns:a16="http://schemas.microsoft.com/office/drawing/2014/main" id="{09C5ED6F-6988-0EB4-F8AD-B35231EE7B41}"/>
              </a:ext>
            </a:extLst>
          </p:cNvPr>
          <p:cNvSpPr/>
          <p:nvPr/>
        </p:nvSpPr>
        <p:spPr>
          <a:xfrm>
            <a:off x="15240000" y="-571500"/>
            <a:ext cx="4875079" cy="5473382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EDFA4F-3D90-298E-A7F1-BBCE430A825A}"/>
              </a:ext>
            </a:extLst>
          </p:cNvPr>
          <p:cNvSpPr txBox="1"/>
          <p:nvPr/>
        </p:nvSpPr>
        <p:spPr>
          <a:xfrm>
            <a:off x="371482" y="1139894"/>
            <a:ext cx="1424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none" strike="noStrike" baseline="0" dirty="0">
                <a:latin typeface="Arial" panose="020B0604020202020204" pitchFamily="34" charset="0"/>
              </a:rPr>
              <a:t>Get the complete report of the Gross sales amount for the customer </a:t>
            </a:r>
            <a:r>
              <a:rPr lang="en-US" sz="2800" b="1" i="0" u="none" strike="noStrike" baseline="0" dirty="0">
                <a:latin typeface="Arial" panose="020B0604020202020204" pitchFamily="34" charset="0"/>
              </a:rPr>
              <a:t>“Atliq Exclusive” </a:t>
            </a:r>
            <a:r>
              <a:rPr lang="en-US" sz="2800" b="0" i="0" u="none" strike="noStrike" baseline="0" dirty="0">
                <a:latin typeface="Arial" panose="020B0604020202020204" pitchFamily="34" charset="0"/>
              </a:rPr>
              <a:t>for each month </a:t>
            </a:r>
            <a:r>
              <a:rPr lang="en-US" sz="2800" b="1" i="0" u="none" strike="noStrike" baseline="0" dirty="0">
                <a:latin typeface="Arial" panose="020B0604020202020204" pitchFamily="34" charset="0"/>
              </a:rPr>
              <a:t>. </a:t>
            </a:r>
            <a:endParaRPr lang="en-IN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A7A461-93B9-86BA-3643-D07707CAF1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314700"/>
            <a:ext cx="9982200" cy="5640619"/>
          </a:xfrm>
          <a:prstGeom prst="rect">
            <a:avLst/>
          </a:prstGeom>
          <a:ln w="38100" cap="rnd">
            <a:solidFill>
              <a:srgbClr val="92D05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B3E0AFC-262E-DF7B-856F-77998ED7BBFA}"/>
              </a:ext>
            </a:extLst>
          </p:cNvPr>
          <p:cNvSpPr/>
          <p:nvPr/>
        </p:nvSpPr>
        <p:spPr>
          <a:xfrm>
            <a:off x="5629282" y="245348"/>
            <a:ext cx="3733800" cy="6858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REQUEST 7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FCDA3B-5745-965D-34BF-D7C74A2DB7C3}"/>
              </a:ext>
            </a:extLst>
          </p:cNvPr>
          <p:cNvSpPr/>
          <p:nvPr/>
        </p:nvSpPr>
        <p:spPr>
          <a:xfrm>
            <a:off x="5629282" y="2094001"/>
            <a:ext cx="3733800" cy="6858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SQL QUERY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37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>
            <a:extLst>
              <a:ext uri="{FF2B5EF4-FFF2-40B4-BE49-F238E27FC236}">
                <a16:creationId xmlns:a16="http://schemas.microsoft.com/office/drawing/2014/main" id="{69D89E44-D99E-454F-B017-15F94AE97735}"/>
              </a:ext>
            </a:extLst>
          </p:cNvPr>
          <p:cNvSpPr/>
          <p:nvPr/>
        </p:nvSpPr>
        <p:spPr>
          <a:xfrm>
            <a:off x="-1676400" y="5524500"/>
            <a:ext cx="4343400" cy="5640619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23">
            <a:extLst>
              <a:ext uri="{FF2B5EF4-FFF2-40B4-BE49-F238E27FC236}">
                <a16:creationId xmlns:a16="http://schemas.microsoft.com/office/drawing/2014/main" id="{09C5ED6F-6988-0EB4-F8AD-B35231EE7B41}"/>
              </a:ext>
            </a:extLst>
          </p:cNvPr>
          <p:cNvSpPr/>
          <p:nvPr/>
        </p:nvSpPr>
        <p:spPr>
          <a:xfrm>
            <a:off x="15240000" y="-571500"/>
            <a:ext cx="4875079" cy="5473382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E6290-A39C-433B-02B1-74FCA90079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23420"/>
            <a:ext cx="3793455" cy="4714222"/>
          </a:xfrm>
          <a:prstGeom prst="rect">
            <a:avLst/>
          </a:prstGeom>
          <a:ln w="38100" cap="rnd">
            <a:solidFill>
              <a:srgbClr val="92D050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F65096-B5B6-DB7E-2711-ECC82720B3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14" y="1023420"/>
            <a:ext cx="8246147" cy="4714220"/>
          </a:xfrm>
          <a:prstGeom prst="rect">
            <a:avLst/>
          </a:prstGeom>
          <a:ln w="38100" cap="rnd">
            <a:solidFill>
              <a:srgbClr val="92D050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E91381-4BB0-8DEB-7B51-AF6E4861C512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4707855" y="3380530"/>
            <a:ext cx="11277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A67EB6-C52D-D472-464F-38209C401050}"/>
              </a:ext>
            </a:extLst>
          </p:cNvPr>
          <p:cNvSpPr txBox="1"/>
          <p:nvPr/>
        </p:nvSpPr>
        <p:spPr>
          <a:xfrm>
            <a:off x="2667000" y="6393618"/>
            <a:ext cx="12115800" cy="3244158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Atliq Exclusive experienced fluctuations in gross sales throughout fiscal year 2020, starting at 4.5 million and reaching a low of 0.38 million in March, possibly due to the COVID-19 pandemic. </a:t>
            </a:r>
          </a:p>
          <a:p>
            <a:r>
              <a:rPr lang="en-US" dirty="0"/>
              <a:t>There was a significant surge in sales during fiscal year 2021,       peaking at 20.46 million in November 2020.</a:t>
            </a:r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3AC8830-F3F9-07E0-5821-C048A96C6B43}"/>
              </a:ext>
            </a:extLst>
          </p:cNvPr>
          <p:cNvSpPr/>
          <p:nvPr/>
        </p:nvSpPr>
        <p:spPr>
          <a:xfrm>
            <a:off x="5048680" y="127940"/>
            <a:ext cx="3733800" cy="6858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OUTPUT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17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>
            <a:extLst>
              <a:ext uri="{FF2B5EF4-FFF2-40B4-BE49-F238E27FC236}">
                <a16:creationId xmlns:a16="http://schemas.microsoft.com/office/drawing/2014/main" id="{69D89E44-D99E-454F-B017-15F94AE97735}"/>
              </a:ext>
            </a:extLst>
          </p:cNvPr>
          <p:cNvSpPr/>
          <p:nvPr/>
        </p:nvSpPr>
        <p:spPr>
          <a:xfrm>
            <a:off x="-1676400" y="5524500"/>
            <a:ext cx="4343400" cy="5640619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23">
            <a:extLst>
              <a:ext uri="{FF2B5EF4-FFF2-40B4-BE49-F238E27FC236}">
                <a16:creationId xmlns:a16="http://schemas.microsoft.com/office/drawing/2014/main" id="{09C5ED6F-6988-0EB4-F8AD-B35231EE7B41}"/>
              </a:ext>
            </a:extLst>
          </p:cNvPr>
          <p:cNvSpPr/>
          <p:nvPr/>
        </p:nvSpPr>
        <p:spPr>
          <a:xfrm>
            <a:off x="15240000" y="-571500"/>
            <a:ext cx="4875079" cy="5473382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DBAD42-FBC0-05A1-D405-5532C74115EB}"/>
              </a:ext>
            </a:extLst>
          </p:cNvPr>
          <p:cNvSpPr txBox="1"/>
          <p:nvPr/>
        </p:nvSpPr>
        <p:spPr>
          <a:xfrm>
            <a:off x="2057400" y="1027176"/>
            <a:ext cx="11361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none" strike="noStrike" baseline="0" dirty="0">
                <a:latin typeface="Arial" panose="020B0604020202020204" pitchFamily="34" charset="0"/>
              </a:rPr>
              <a:t>In which quarter of 2020, got the maximum total_sold_quantity? </a:t>
            </a:r>
            <a:endParaRPr lang="en-IN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3B2634-8969-EAD1-A9D6-8E25B1367E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009900"/>
            <a:ext cx="9889040" cy="5640618"/>
          </a:xfrm>
          <a:prstGeom prst="rect">
            <a:avLst/>
          </a:prstGeom>
          <a:ln w="38100" cap="rnd">
            <a:solidFill>
              <a:srgbClr val="92D05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9CFFA2B-8365-2050-2B6D-F8212DE805B4}"/>
              </a:ext>
            </a:extLst>
          </p:cNvPr>
          <p:cNvSpPr/>
          <p:nvPr/>
        </p:nvSpPr>
        <p:spPr>
          <a:xfrm>
            <a:off x="5629282" y="245348"/>
            <a:ext cx="3733800" cy="6858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REQUEST 8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4CB9E4-D3DD-1675-DEA4-A918AD987A70}"/>
              </a:ext>
            </a:extLst>
          </p:cNvPr>
          <p:cNvSpPr/>
          <p:nvPr/>
        </p:nvSpPr>
        <p:spPr>
          <a:xfrm>
            <a:off x="5547360" y="1889500"/>
            <a:ext cx="3733800" cy="6858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SQL QUERY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6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0"/>
          <p:cNvSpPr/>
          <p:nvPr/>
        </p:nvSpPr>
        <p:spPr>
          <a:xfrm>
            <a:off x="-2209800" y="4806020"/>
            <a:ext cx="4743561" cy="5978099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288AEA-A7AD-A2D0-C1D5-0DEE204923FD}"/>
              </a:ext>
            </a:extLst>
          </p:cNvPr>
          <p:cNvSpPr txBox="1"/>
          <p:nvPr/>
        </p:nvSpPr>
        <p:spPr>
          <a:xfrm>
            <a:off x="2533761" y="2032027"/>
            <a:ext cx="11582400" cy="5755422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b="0" i="0" dirty="0">
                <a:solidFill>
                  <a:srgbClr val="1310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Atliq Hardware (imaginary company) is one of the leading computer hardware producers in India and well expanded in other countries too.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Offers a range of products, including PCs, keyboards, mouse, processors, and motherboards.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The aim is to gain insights  and inform strategic decision-making to optimize sales and maximize revenue.</a:t>
            </a:r>
            <a:endParaRPr lang="en-US" sz="3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200" b="0" i="0" dirty="0">
              <a:solidFill>
                <a:srgbClr val="131022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reeform 23">
            <a:extLst>
              <a:ext uri="{FF2B5EF4-FFF2-40B4-BE49-F238E27FC236}">
                <a16:creationId xmlns:a16="http://schemas.microsoft.com/office/drawing/2014/main" id="{2823519B-7660-A5FD-2C65-CA406B4AB67D}"/>
              </a:ext>
            </a:extLst>
          </p:cNvPr>
          <p:cNvSpPr/>
          <p:nvPr/>
        </p:nvSpPr>
        <p:spPr>
          <a:xfrm>
            <a:off x="15407640" y="-667362"/>
            <a:ext cx="4875079" cy="5473382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5C52BAF-CF43-3C7A-3C94-CF88BF4F2D37}"/>
              </a:ext>
            </a:extLst>
          </p:cNvPr>
          <p:cNvSpPr/>
          <p:nvPr/>
        </p:nvSpPr>
        <p:spPr>
          <a:xfrm>
            <a:off x="4983480" y="342900"/>
            <a:ext cx="6553200" cy="12192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OBJECTIVE 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>
            <a:extLst>
              <a:ext uri="{FF2B5EF4-FFF2-40B4-BE49-F238E27FC236}">
                <a16:creationId xmlns:a16="http://schemas.microsoft.com/office/drawing/2014/main" id="{69D89E44-D99E-454F-B017-15F94AE97735}"/>
              </a:ext>
            </a:extLst>
          </p:cNvPr>
          <p:cNvSpPr/>
          <p:nvPr/>
        </p:nvSpPr>
        <p:spPr>
          <a:xfrm>
            <a:off x="-1676400" y="5524500"/>
            <a:ext cx="4343400" cy="5640619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23">
            <a:extLst>
              <a:ext uri="{FF2B5EF4-FFF2-40B4-BE49-F238E27FC236}">
                <a16:creationId xmlns:a16="http://schemas.microsoft.com/office/drawing/2014/main" id="{09C5ED6F-6988-0EB4-F8AD-B35231EE7B41}"/>
              </a:ext>
            </a:extLst>
          </p:cNvPr>
          <p:cNvSpPr/>
          <p:nvPr/>
        </p:nvSpPr>
        <p:spPr>
          <a:xfrm>
            <a:off x="15240000" y="-571500"/>
            <a:ext cx="4875079" cy="5473382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B124D4-E5B3-CDBA-D636-D302C7AC63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57300"/>
            <a:ext cx="4953000" cy="3034982"/>
          </a:xfrm>
          <a:prstGeom prst="rect">
            <a:avLst/>
          </a:prstGeom>
          <a:ln w="38100" cap="rnd">
            <a:solidFill>
              <a:srgbClr val="92D050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CE279-60D3-C3A1-3EA3-54423E2F24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680" y="969551"/>
            <a:ext cx="6400800" cy="4173949"/>
          </a:xfrm>
          <a:prstGeom prst="rect">
            <a:avLst/>
          </a:prstGeom>
          <a:ln w="38100" cap="rnd">
            <a:solidFill>
              <a:srgbClr val="92D050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556952-C923-10D2-9251-B2DD3B38E8C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867400" y="2774791"/>
            <a:ext cx="147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DD7CB2-BF89-A26C-59D4-488243643B61}"/>
              </a:ext>
            </a:extLst>
          </p:cNvPr>
          <p:cNvSpPr txBox="1"/>
          <p:nvPr/>
        </p:nvSpPr>
        <p:spPr>
          <a:xfrm>
            <a:off x="2971800" y="5842318"/>
            <a:ext cx="10439400" cy="2631172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Atliq Hardware experienced its highest total sold quantity in Quarter 1 (September, October, November) of 2020, </a:t>
            </a:r>
          </a:p>
          <a:p>
            <a:r>
              <a:rPr lang="en-US" dirty="0"/>
              <a:t>while Quarter 3 (March, April, May) saw a notable decrease in sold quantity. </a:t>
            </a:r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F516C6-DA3D-545F-4981-326A05C1A3EF}"/>
              </a:ext>
            </a:extLst>
          </p:cNvPr>
          <p:cNvSpPr/>
          <p:nvPr/>
        </p:nvSpPr>
        <p:spPr>
          <a:xfrm>
            <a:off x="4739640" y="155655"/>
            <a:ext cx="3733800" cy="6858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OUTPUT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88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>
            <a:extLst>
              <a:ext uri="{FF2B5EF4-FFF2-40B4-BE49-F238E27FC236}">
                <a16:creationId xmlns:a16="http://schemas.microsoft.com/office/drawing/2014/main" id="{69D89E44-D99E-454F-B017-15F94AE97735}"/>
              </a:ext>
            </a:extLst>
          </p:cNvPr>
          <p:cNvSpPr/>
          <p:nvPr/>
        </p:nvSpPr>
        <p:spPr>
          <a:xfrm>
            <a:off x="-1676400" y="5524500"/>
            <a:ext cx="4343400" cy="5640619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23">
            <a:extLst>
              <a:ext uri="{FF2B5EF4-FFF2-40B4-BE49-F238E27FC236}">
                <a16:creationId xmlns:a16="http://schemas.microsoft.com/office/drawing/2014/main" id="{09C5ED6F-6988-0EB4-F8AD-B35231EE7B41}"/>
              </a:ext>
            </a:extLst>
          </p:cNvPr>
          <p:cNvSpPr/>
          <p:nvPr/>
        </p:nvSpPr>
        <p:spPr>
          <a:xfrm>
            <a:off x="15240000" y="-571500"/>
            <a:ext cx="4875079" cy="5473382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DBAD42-FBC0-05A1-D405-5532C74115EB}"/>
              </a:ext>
            </a:extLst>
          </p:cNvPr>
          <p:cNvSpPr txBox="1"/>
          <p:nvPr/>
        </p:nvSpPr>
        <p:spPr>
          <a:xfrm>
            <a:off x="685800" y="1026184"/>
            <a:ext cx="13296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none" strike="noStrike" baseline="0" dirty="0">
                <a:latin typeface="Arial" panose="020B0604020202020204" pitchFamily="34" charset="0"/>
              </a:rPr>
              <a:t>Which channel helped to bring more gross sales in the fiscal year 2021 and the percentage of contribution? </a:t>
            </a:r>
            <a:endParaRPr lang="en-IN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8E08A2-F0BB-8D45-09B9-C3B5FC5D2D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010809"/>
            <a:ext cx="10591800" cy="5334000"/>
          </a:xfrm>
          <a:prstGeom prst="rect">
            <a:avLst/>
          </a:prstGeom>
          <a:ln w="38100" cap="rnd">
            <a:solidFill>
              <a:srgbClr val="92D05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F1C0643-4BF0-C6CF-5E04-753D535BB580}"/>
              </a:ext>
            </a:extLst>
          </p:cNvPr>
          <p:cNvSpPr/>
          <p:nvPr/>
        </p:nvSpPr>
        <p:spPr>
          <a:xfrm>
            <a:off x="5629282" y="245348"/>
            <a:ext cx="3733800" cy="6858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REQUEST 9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6ED9905-743A-88AD-0991-380931055946}"/>
              </a:ext>
            </a:extLst>
          </p:cNvPr>
          <p:cNvSpPr/>
          <p:nvPr/>
        </p:nvSpPr>
        <p:spPr>
          <a:xfrm>
            <a:off x="5629282" y="2111851"/>
            <a:ext cx="3733800" cy="6858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SQL QUERY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95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>
            <a:extLst>
              <a:ext uri="{FF2B5EF4-FFF2-40B4-BE49-F238E27FC236}">
                <a16:creationId xmlns:a16="http://schemas.microsoft.com/office/drawing/2014/main" id="{69D89E44-D99E-454F-B017-15F94AE97735}"/>
              </a:ext>
            </a:extLst>
          </p:cNvPr>
          <p:cNvSpPr/>
          <p:nvPr/>
        </p:nvSpPr>
        <p:spPr>
          <a:xfrm>
            <a:off x="-1676400" y="5524500"/>
            <a:ext cx="4343400" cy="5640619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23">
            <a:extLst>
              <a:ext uri="{FF2B5EF4-FFF2-40B4-BE49-F238E27FC236}">
                <a16:creationId xmlns:a16="http://schemas.microsoft.com/office/drawing/2014/main" id="{09C5ED6F-6988-0EB4-F8AD-B35231EE7B41}"/>
              </a:ext>
            </a:extLst>
          </p:cNvPr>
          <p:cNvSpPr/>
          <p:nvPr/>
        </p:nvSpPr>
        <p:spPr>
          <a:xfrm>
            <a:off x="15240000" y="-571500"/>
            <a:ext cx="4875079" cy="5473382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556952-C923-10D2-9251-B2DD3B38E8C4}"/>
              </a:ext>
            </a:extLst>
          </p:cNvPr>
          <p:cNvCxnSpPr>
            <a:cxnSpLocks/>
          </p:cNvCxnSpPr>
          <p:nvPr/>
        </p:nvCxnSpPr>
        <p:spPr>
          <a:xfrm>
            <a:off x="6065520" y="3550368"/>
            <a:ext cx="1478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DD7CB2-BF89-A26C-59D4-488243643B61}"/>
              </a:ext>
            </a:extLst>
          </p:cNvPr>
          <p:cNvSpPr txBox="1"/>
          <p:nvPr/>
        </p:nvSpPr>
        <p:spPr>
          <a:xfrm>
            <a:off x="2895600" y="6667500"/>
            <a:ext cx="12039600" cy="1951496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>
              <a:buNone/>
            </a:pPr>
            <a:r>
              <a:rPr lang="en-US" dirty="0"/>
              <a:t>In fiscal year 2021, </a:t>
            </a:r>
          </a:p>
          <a:p>
            <a:r>
              <a:rPr lang="en-US" dirty="0"/>
              <a:t>Retailer channel generated the highest gross sales of 1924.17 million, </a:t>
            </a:r>
          </a:p>
          <a:p>
            <a:r>
              <a:rPr lang="en-US" dirty="0"/>
              <a:t>While the Distributor channel contributed the least of 297.18 million.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96442-9F4D-74E0-60BD-CE551A315F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4857"/>
            <a:ext cx="5486400" cy="3171023"/>
          </a:xfrm>
          <a:prstGeom prst="rect">
            <a:avLst/>
          </a:prstGeom>
          <a:ln w="38100" cap="rnd">
            <a:solidFill>
              <a:srgbClr val="92D050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DFCF6D-692F-390C-BDDB-314012B4FD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704935"/>
            <a:ext cx="6477000" cy="3829129"/>
          </a:xfrm>
          <a:prstGeom prst="rect">
            <a:avLst/>
          </a:prstGeom>
          <a:ln w="38100" cap="rnd">
            <a:solidFill>
              <a:srgbClr val="92D050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4792A5-8070-B245-9469-083EA085AC1C}"/>
              </a:ext>
            </a:extLst>
          </p:cNvPr>
          <p:cNvSpPr/>
          <p:nvPr/>
        </p:nvSpPr>
        <p:spPr>
          <a:xfrm>
            <a:off x="5440680" y="452417"/>
            <a:ext cx="3733800" cy="6858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OUTPUT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52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>
            <a:extLst>
              <a:ext uri="{FF2B5EF4-FFF2-40B4-BE49-F238E27FC236}">
                <a16:creationId xmlns:a16="http://schemas.microsoft.com/office/drawing/2014/main" id="{69D89E44-D99E-454F-B017-15F94AE97735}"/>
              </a:ext>
            </a:extLst>
          </p:cNvPr>
          <p:cNvSpPr/>
          <p:nvPr/>
        </p:nvSpPr>
        <p:spPr>
          <a:xfrm>
            <a:off x="-1676400" y="5524500"/>
            <a:ext cx="4343400" cy="5640619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23">
            <a:extLst>
              <a:ext uri="{FF2B5EF4-FFF2-40B4-BE49-F238E27FC236}">
                <a16:creationId xmlns:a16="http://schemas.microsoft.com/office/drawing/2014/main" id="{09C5ED6F-6988-0EB4-F8AD-B35231EE7B41}"/>
              </a:ext>
            </a:extLst>
          </p:cNvPr>
          <p:cNvSpPr/>
          <p:nvPr/>
        </p:nvSpPr>
        <p:spPr>
          <a:xfrm>
            <a:off x="15240000" y="-571500"/>
            <a:ext cx="4875079" cy="5473382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DBAD42-FBC0-05A1-D405-5532C74115EB}"/>
              </a:ext>
            </a:extLst>
          </p:cNvPr>
          <p:cNvSpPr txBox="1"/>
          <p:nvPr/>
        </p:nvSpPr>
        <p:spPr>
          <a:xfrm>
            <a:off x="525780" y="1086873"/>
            <a:ext cx="13609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none" strike="noStrike" baseline="0" dirty="0">
                <a:latin typeface="Arial" panose="020B0604020202020204" pitchFamily="34" charset="0"/>
              </a:rPr>
              <a:t>Get the Top 3 products in each division that have a high total_sold_quantity in the fiscal_year 2021? </a:t>
            </a:r>
            <a:endParaRPr lang="en-IN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C15105-7FBB-E8D4-2984-10D0DD8C7F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543300"/>
            <a:ext cx="10233455" cy="4953000"/>
          </a:xfrm>
          <a:prstGeom prst="rect">
            <a:avLst/>
          </a:prstGeom>
          <a:ln w="38100" cap="rnd">
            <a:solidFill>
              <a:srgbClr val="92D05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CA9EAF-9486-A6E4-2B27-09EB18972F26}"/>
              </a:ext>
            </a:extLst>
          </p:cNvPr>
          <p:cNvSpPr/>
          <p:nvPr/>
        </p:nvSpPr>
        <p:spPr>
          <a:xfrm>
            <a:off x="5629282" y="122282"/>
            <a:ext cx="3733800" cy="6858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REQUEST 10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FEF012-F1F7-50A2-F324-3F1BA3816629}"/>
              </a:ext>
            </a:extLst>
          </p:cNvPr>
          <p:cNvSpPr/>
          <p:nvPr/>
        </p:nvSpPr>
        <p:spPr>
          <a:xfrm>
            <a:off x="5410200" y="2526893"/>
            <a:ext cx="3733800" cy="6858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SQL QUERY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2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>
            <a:extLst>
              <a:ext uri="{FF2B5EF4-FFF2-40B4-BE49-F238E27FC236}">
                <a16:creationId xmlns:a16="http://schemas.microsoft.com/office/drawing/2014/main" id="{69D89E44-D99E-454F-B017-15F94AE97735}"/>
              </a:ext>
            </a:extLst>
          </p:cNvPr>
          <p:cNvSpPr/>
          <p:nvPr/>
        </p:nvSpPr>
        <p:spPr>
          <a:xfrm>
            <a:off x="-1676400" y="5524500"/>
            <a:ext cx="4343400" cy="5640619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23">
            <a:extLst>
              <a:ext uri="{FF2B5EF4-FFF2-40B4-BE49-F238E27FC236}">
                <a16:creationId xmlns:a16="http://schemas.microsoft.com/office/drawing/2014/main" id="{09C5ED6F-6988-0EB4-F8AD-B35231EE7B41}"/>
              </a:ext>
            </a:extLst>
          </p:cNvPr>
          <p:cNvSpPr/>
          <p:nvPr/>
        </p:nvSpPr>
        <p:spPr>
          <a:xfrm>
            <a:off x="15240000" y="-571500"/>
            <a:ext cx="4875079" cy="5473382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6E5D85-D592-00C7-EA22-EF4E3E669D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599" y="2203291"/>
            <a:ext cx="8890275" cy="4159409"/>
          </a:xfrm>
          <a:prstGeom prst="rect">
            <a:avLst/>
          </a:prstGeom>
          <a:ln w="38100" cap="rnd">
            <a:solidFill>
              <a:srgbClr val="92D050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0F4319C-C71A-35CE-5F7D-3F5D0AC07B09}"/>
              </a:ext>
            </a:extLst>
          </p:cNvPr>
          <p:cNvSpPr/>
          <p:nvPr/>
        </p:nvSpPr>
        <p:spPr>
          <a:xfrm>
            <a:off x="5410200" y="876300"/>
            <a:ext cx="3733800" cy="6858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OUTPUT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3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0580377">
            <a:off x="13047037" y="-736335"/>
            <a:ext cx="7025892" cy="794966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81400" y="3924300"/>
            <a:ext cx="10401667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8000" spc="924" dirty="0">
                <a:solidFill>
                  <a:srgbClr val="231F20"/>
                </a:solidFill>
                <a:latin typeface="Arial Rounded MT Bold" panose="020F0704030504030204" pitchFamily="34" charset="0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0"/>
          <p:cNvSpPr/>
          <p:nvPr/>
        </p:nvSpPr>
        <p:spPr>
          <a:xfrm>
            <a:off x="-2209800" y="4806020"/>
            <a:ext cx="4743561" cy="5978099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3">
            <a:extLst>
              <a:ext uri="{FF2B5EF4-FFF2-40B4-BE49-F238E27FC236}">
                <a16:creationId xmlns:a16="http://schemas.microsoft.com/office/drawing/2014/main" id="{2823519B-7660-A5FD-2C65-CA406B4AB67D}"/>
              </a:ext>
            </a:extLst>
          </p:cNvPr>
          <p:cNvSpPr/>
          <p:nvPr/>
        </p:nvSpPr>
        <p:spPr>
          <a:xfrm>
            <a:off x="15407640" y="-667362"/>
            <a:ext cx="4875079" cy="5473382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F9C3F67-36E2-B7FC-AC14-3B89F77DBE11}"/>
              </a:ext>
            </a:extLst>
          </p:cNvPr>
          <p:cNvSpPr/>
          <p:nvPr/>
        </p:nvSpPr>
        <p:spPr>
          <a:xfrm>
            <a:off x="5527479" y="3148984"/>
            <a:ext cx="4400439" cy="12192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PLATFORM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13C6F-7B44-922E-B310-806A3EEA3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048" y="7907141"/>
            <a:ext cx="2157046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A1C0FC-6547-4573-6FA7-850BFC8EE1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046" y="8097582"/>
            <a:ext cx="1448002" cy="83831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3EE51D-9423-43C5-1779-F6DF2E93A9C9}"/>
              </a:ext>
            </a:extLst>
          </p:cNvPr>
          <p:cNvSpPr/>
          <p:nvPr/>
        </p:nvSpPr>
        <p:spPr>
          <a:xfrm>
            <a:off x="8236632" y="7845229"/>
            <a:ext cx="3962401" cy="1343024"/>
          </a:xfrm>
          <a:prstGeom prst="round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91E2E9-6840-D359-F5A9-FE64AA856916}"/>
              </a:ext>
            </a:extLst>
          </p:cNvPr>
          <p:cNvCxnSpPr>
            <a:cxnSpLocks/>
          </p:cNvCxnSpPr>
          <p:nvPr/>
        </p:nvCxnSpPr>
        <p:spPr>
          <a:xfrm flipH="1">
            <a:off x="7657460" y="4379666"/>
            <a:ext cx="1" cy="1016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F66906-55A3-8473-2D6C-7498694BFFCE}"/>
              </a:ext>
            </a:extLst>
          </p:cNvPr>
          <p:cNvCxnSpPr/>
          <p:nvPr/>
        </p:nvCxnSpPr>
        <p:spPr>
          <a:xfrm>
            <a:off x="5310166" y="5318427"/>
            <a:ext cx="0" cy="790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134C72-157E-5822-D5CC-5B12CC57FBAB}"/>
              </a:ext>
            </a:extLst>
          </p:cNvPr>
          <p:cNvCxnSpPr>
            <a:cxnSpLocks/>
          </p:cNvCxnSpPr>
          <p:nvPr/>
        </p:nvCxnSpPr>
        <p:spPr>
          <a:xfrm>
            <a:off x="5294926" y="5341392"/>
            <a:ext cx="4725071" cy="16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16985D-69C1-9826-BD99-3020C2A42746}"/>
              </a:ext>
            </a:extLst>
          </p:cNvPr>
          <p:cNvCxnSpPr>
            <a:cxnSpLocks/>
          </p:cNvCxnSpPr>
          <p:nvPr/>
        </p:nvCxnSpPr>
        <p:spPr>
          <a:xfrm>
            <a:off x="10019997" y="5358337"/>
            <a:ext cx="0" cy="750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B44AD14-3243-6CE9-EFAC-DA94DA804FED}"/>
              </a:ext>
            </a:extLst>
          </p:cNvPr>
          <p:cNvSpPr/>
          <p:nvPr/>
        </p:nvSpPr>
        <p:spPr>
          <a:xfrm>
            <a:off x="3683383" y="6005086"/>
            <a:ext cx="3376242" cy="1055753"/>
          </a:xfrm>
          <a:prstGeom prst="roundRect">
            <a:avLst/>
          </a:prstGeom>
          <a:ln>
            <a:noFill/>
          </a:ln>
          <a:effectLst/>
          <a:scene3d>
            <a:camera prst="perspectiveRelaxedModerately"/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anose="02020602080505020303" pitchFamily="18" charset="0"/>
              </a:rPr>
              <a:t>BRICK &amp; MORTAR</a:t>
            </a:r>
            <a:endParaRPr lang="en-IN" sz="2400" b="1" dirty="0">
              <a:solidFill>
                <a:schemeClr val="tx1">
                  <a:lumMod val="85000"/>
                  <a:lumOff val="1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A3A2CFA-3AA9-58B9-9214-92CD29188291}"/>
              </a:ext>
            </a:extLst>
          </p:cNvPr>
          <p:cNvSpPr/>
          <p:nvPr/>
        </p:nvSpPr>
        <p:spPr>
          <a:xfrm>
            <a:off x="8352777" y="6018443"/>
            <a:ext cx="3376242" cy="1055753"/>
          </a:xfrm>
          <a:prstGeom prst="roundRect">
            <a:avLst/>
          </a:prstGeom>
          <a:ln>
            <a:noFill/>
          </a:ln>
          <a:effectLst/>
          <a:scene3d>
            <a:camera prst="perspectiveRelaxedModerately"/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anose="02020602080505020303" pitchFamily="18" charset="0"/>
              </a:rPr>
              <a:t>E-COMMERC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anose="02020602080505020303" pitchFamily="18" charset="0"/>
              </a:rPr>
              <a:t>E</a:t>
            </a:r>
            <a:endParaRPr lang="en-IN" sz="2400" b="1" dirty="0">
              <a:solidFill>
                <a:schemeClr val="tx1">
                  <a:lumMod val="85000"/>
                  <a:lumOff val="1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BD7D46D-B79F-69FA-35BC-3DF4CBFEC150}"/>
              </a:ext>
            </a:extLst>
          </p:cNvPr>
          <p:cNvSpPr/>
          <p:nvPr/>
        </p:nvSpPr>
        <p:spPr>
          <a:xfrm>
            <a:off x="3328966" y="7845229"/>
            <a:ext cx="3962401" cy="1343024"/>
          </a:xfrm>
          <a:prstGeom prst="round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508B510-E5F4-CEB9-709C-8C524AC34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017" y="7969883"/>
            <a:ext cx="1953063" cy="10937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ADBE505-485F-2F8B-2BCC-E96C3681CF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987" y="8088217"/>
            <a:ext cx="1741751" cy="975381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DB31402-63DD-1CEB-E9D3-2A6F90F20B83}"/>
              </a:ext>
            </a:extLst>
          </p:cNvPr>
          <p:cNvCxnSpPr>
            <a:cxnSpLocks/>
          </p:cNvCxnSpPr>
          <p:nvPr/>
        </p:nvCxnSpPr>
        <p:spPr>
          <a:xfrm flipH="1">
            <a:off x="10128142" y="7014033"/>
            <a:ext cx="1" cy="831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DBA3D65-1D59-BA5F-A04A-379D918A37B6}"/>
              </a:ext>
            </a:extLst>
          </p:cNvPr>
          <p:cNvCxnSpPr/>
          <p:nvPr/>
        </p:nvCxnSpPr>
        <p:spPr>
          <a:xfrm flipH="1">
            <a:off x="5392813" y="6963873"/>
            <a:ext cx="1" cy="831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03BFEF-622F-329C-DC84-3CE6FAEF4465}"/>
              </a:ext>
            </a:extLst>
          </p:cNvPr>
          <p:cNvSpPr/>
          <p:nvPr/>
        </p:nvSpPr>
        <p:spPr>
          <a:xfrm>
            <a:off x="1208899" y="686338"/>
            <a:ext cx="4400439" cy="12192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TOOLS USED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4BD5BE9-140B-DF95-374D-1A1BB84CF1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840" y="423149"/>
            <a:ext cx="3285584" cy="1848141"/>
          </a:xfrm>
          <a:prstGeom prst="rect">
            <a:avLst/>
          </a:prstGeom>
          <a:ln w="38100">
            <a:solidFill>
              <a:srgbClr val="92D05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21D5A5E-723B-7B89-EF5C-5D5E8B616AA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325" y="423150"/>
            <a:ext cx="3285584" cy="1848140"/>
          </a:xfrm>
          <a:prstGeom prst="rect">
            <a:avLst/>
          </a:prstGeom>
          <a:ln w="38100">
            <a:solidFill>
              <a:srgbClr val="92D05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E2D2FC2-EB3F-A288-BCE7-7500EA35E1A1}"/>
              </a:ext>
            </a:extLst>
          </p:cNvPr>
          <p:cNvCxnSpPr>
            <a:stCxn id="39" idx="3"/>
          </p:cNvCxnSpPr>
          <p:nvPr/>
        </p:nvCxnSpPr>
        <p:spPr>
          <a:xfrm>
            <a:off x="5609338" y="1295938"/>
            <a:ext cx="9845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80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9" grpId="0" animBg="1"/>
      <p:bldP spid="30" grpId="0" animBg="1"/>
      <p:bldP spid="39" grpId="0" uiExpand="1" build="allAtOnce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0"/>
          <p:cNvSpPr/>
          <p:nvPr/>
        </p:nvSpPr>
        <p:spPr>
          <a:xfrm>
            <a:off x="-2209800" y="4806020"/>
            <a:ext cx="4743561" cy="5978099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3">
            <a:extLst>
              <a:ext uri="{FF2B5EF4-FFF2-40B4-BE49-F238E27FC236}">
                <a16:creationId xmlns:a16="http://schemas.microsoft.com/office/drawing/2014/main" id="{2823519B-7660-A5FD-2C65-CA406B4AB67D}"/>
              </a:ext>
            </a:extLst>
          </p:cNvPr>
          <p:cNvSpPr/>
          <p:nvPr/>
        </p:nvSpPr>
        <p:spPr>
          <a:xfrm>
            <a:off x="15407640" y="-667362"/>
            <a:ext cx="4875079" cy="5473382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C901EA1-2806-4020-E244-CA43F5B874E0}"/>
              </a:ext>
            </a:extLst>
          </p:cNvPr>
          <p:cNvSpPr/>
          <p:nvPr/>
        </p:nvSpPr>
        <p:spPr>
          <a:xfrm>
            <a:off x="182277" y="1987605"/>
            <a:ext cx="4400439" cy="12192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CHANNEL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3EE51D-9423-43C5-1779-F6DF2E93A9C9}"/>
              </a:ext>
            </a:extLst>
          </p:cNvPr>
          <p:cNvSpPr/>
          <p:nvPr/>
        </p:nvSpPr>
        <p:spPr>
          <a:xfrm>
            <a:off x="11227108" y="2026807"/>
            <a:ext cx="2374111" cy="1055753"/>
          </a:xfrm>
          <a:prstGeom prst="round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       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E-Store</a:t>
            </a:r>
            <a:endParaRPr lang="en-IN" sz="3200" b="1" dirty="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B44AD14-3243-6CE9-EFAC-DA94DA804FED}"/>
              </a:ext>
            </a:extLst>
          </p:cNvPr>
          <p:cNvSpPr/>
          <p:nvPr/>
        </p:nvSpPr>
        <p:spPr>
          <a:xfrm>
            <a:off x="7538312" y="473597"/>
            <a:ext cx="3376242" cy="1055753"/>
          </a:xfrm>
          <a:prstGeom prst="roundRect">
            <a:avLst/>
          </a:prstGeom>
          <a:ln>
            <a:noFill/>
          </a:ln>
          <a:effectLst/>
          <a:scene3d>
            <a:camera prst="perspectiveRelaxedModerately"/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anose="02020602080505020303" pitchFamily="18" charset="0"/>
              </a:rPr>
              <a:t>RETAILER</a:t>
            </a:r>
            <a:endParaRPr lang="en-IN" sz="2400" b="1" dirty="0">
              <a:solidFill>
                <a:schemeClr val="tx1">
                  <a:lumMod val="85000"/>
                  <a:lumOff val="1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BD7D46D-B79F-69FA-35BC-3DF4CBFEC150}"/>
              </a:ext>
            </a:extLst>
          </p:cNvPr>
          <p:cNvSpPr/>
          <p:nvPr/>
        </p:nvSpPr>
        <p:spPr>
          <a:xfrm>
            <a:off x="11223671" y="446371"/>
            <a:ext cx="2293840" cy="1110204"/>
          </a:xfrm>
          <a:prstGeom prst="round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766C1EC-953C-70BA-7A20-68D800B3D35D}"/>
              </a:ext>
            </a:extLst>
          </p:cNvPr>
          <p:cNvSpPr/>
          <p:nvPr/>
        </p:nvSpPr>
        <p:spPr>
          <a:xfrm>
            <a:off x="7480520" y="3527329"/>
            <a:ext cx="3376242" cy="1055753"/>
          </a:xfrm>
          <a:prstGeom prst="roundRect">
            <a:avLst/>
          </a:prstGeom>
          <a:ln>
            <a:noFill/>
          </a:ln>
          <a:effectLst/>
          <a:scene3d>
            <a:camera prst="perspectiveRelaxedModerately"/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anose="02020602080505020303" pitchFamily="18" charset="0"/>
              </a:rPr>
              <a:t>DISTRIBUTOR</a:t>
            </a:r>
            <a:endParaRPr lang="en-IN" sz="2400" b="1" dirty="0">
              <a:solidFill>
                <a:schemeClr val="tx1">
                  <a:lumMod val="85000"/>
                  <a:lumOff val="1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AA64B14-00DF-DC5D-070F-DB7FB48AB821}"/>
              </a:ext>
            </a:extLst>
          </p:cNvPr>
          <p:cNvSpPr/>
          <p:nvPr/>
        </p:nvSpPr>
        <p:spPr>
          <a:xfrm>
            <a:off x="7556117" y="2081258"/>
            <a:ext cx="3376242" cy="1055753"/>
          </a:xfrm>
          <a:prstGeom prst="roundRect">
            <a:avLst/>
          </a:prstGeom>
          <a:ln>
            <a:noFill/>
          </a:ln>
          <a:effectLst/>
          <a:scene3d>
            <a:camera prst="perspectiveRelaxedModerately"/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skerville Old Face" panose="02020602080505020303" pitchFamily="18" charset="0"/>
              </a:rPr>
              <a:t>DIRECT</a:t>
            </a:r>
            <a:endParaRPr lang="en-IN" sz="2400" b="1" dirty="0">
              <a:solidFill>
                <a:schemeClr val="tx1">
                  <a:lumMod val="85000"/>
                  <a:lumOff val="15000"/>
                </a:schemeClr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B39981-609D-AE21-8BB7-24360BA7CD3C}"/>
              </a:ext>
            </a:extLst>
          </p:cNvPr>
          <p:cNvCxnSpPr>
            <a:stCxn id="3" idx="3"/>
          </p:cNvCxnSpPr>
          <p:nvPr/>
        </p:nvCxnSpPr>
        <p:spPr>
          <a:xfrm>
            <a:off x="4582716" y="2597205"/>
            <a:ext cx="13794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167FB9A-A47B-3D35-0C64-7E2E653840DA}"/>
              </a:ext>
            </a:extLst>
          </p:cNvPr>
          <p:cNvCxnSpPr>
            <a:cxnSpLocks/>
          </p:cNvCxnSpPr>
          <p:nvPr/>
        </p:nvCxnSpPr>
        <p:spPr>
          <a:xfrm flipV="1">
            <a:off x="5950233" y="912027"/>
            <a:ext cx="11924" cy="3253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C068AC9-7E96-1699-13F1-D296DC7C7644}"/>
              </a:ext>
            </a:extLst>
          </p:cNvPr>
          <p:cNvCxnSpPr/>
          <p:nvPr/>
        </p:nvCxnSpPr>
        <p:spPr>
          <a:xfrm>
            <a:off x="5962158" y="912027"/>
            <a:ext cx="13829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10F3082-975F-0DD4-07FE-BB9BE363DE7F}"/>
              </a:ext>
            </a:extLst>
          </p:cNvPr>
          <p:cNvCxnSpPr/>
          <p:nvPr/>
        </p:nvCxnSpPr>
        <p:spPr>
          <a:xfrm>
            <a:off x="5950837" y="4165711"/>
            <a:ext cx="13829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29908E-7ACD-A277-8C3C-C6C76569DE48}"/>
              </a:ext>
            </a:extLst>
          </p:cNvPr>
          <p:cNvCxnSpPr/>
          <p:nvPr/>
        </p:nvCxnSpPr>
        <p:spPr>
          <a:xfrm>
            <a:off x="5962157" y="2597205"/>
            <a:ext cx="13829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68399965-0B9C-4199-2D76-E3E037D2C9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229" y="734772"/>
            <a:ext cx="921329" cy="53340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C6AF647-743D-AA3F-042F-F33746EFBD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664" y="734773"/>
            <a:ext cx="952500" cy="5334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CEDF087-F635-074B-E6C8-9C95D017E88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51230" y="2129809"/>
            <a:ext cx="968679" cy="818119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23455A4-883B-1C02-59BA-F5074C511FA5}"/>
              </a:ext>
            </a:extLst>
          </p:cNvPr>
          <p:cNvCxnSpPr>
            <a:stCxn id="29" idx="3"/>
            <a:endCxn id="31" idx="1"/>
          </p:cNvCxnSpPr>
          <p:nvPr/>
        </p:nvCxnSpPr>
        <p:spPr>
          <a:xfrm flipV="1">
            <a:off x="10914554" y="1001473"/>
            <a:ext cx="3091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9BE1A30-9D09-363C-0A95-8623D5129C8F}"/>
              </a:ext>
            </a:extLst>
          </p:cNvPr>
          <p:cNvCxnSpPr/>
          <p:nvPr/>
        </p:nvCxnSpPr>
        <p:spPr>
          <a:xfrm flipV="1">
            <a:off x="10980052" y="2586736"/>
            <a:ext cx="3091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F965167-BF21-B608-7688-671BB7DFD293}"/>
              </a:ext>
            </a:extLst>
          </p:cNvPr>
          <p:cNvSpPr/>
          <p:nvPr/>
        </p:nvSpPr>
        <p:spPr>
          <a:xfrm>
            <a:off x="3237188" y="6575869"/>
            <a:ext cx="4400439" cy="12192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FISCAL - YEAR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EBFD899-F066-9C55-C1C8-E1D5C2A1170E}"/>
              </a:ext>
            </a:extLst>
          </p:cNvPr>
          <p:cNvSpPr/>
          <p:nvPr/>
        </p:nvSpPr>
        <p:spPr>
          <a:xfrm>
            <a:off x="9226433" y="6594842"/>
            <a:ext cx="4878538" cy="1219198"/>
          </a:xfrm>
          <a:prstGeom prst="round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SEPTEMBER  TO AUGUST 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  <a:sym typeface="Wingdings" panose="05000000000000000000" pitchFamily="2" charset="2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090A2DD-464C-228B-1853-715CA49EE5EC}"/>
              </a:ext>
            </a:extLst>
          </p:cNvPr>
          <p:cNvCxnSpPr/>
          <p:nvPr/>
        </p:nvCxnSpPr>
        <p:spPr>
          <a:xfrm>
            <a:off x="7785722" y="7146290"/>
            <a:ext cx="13829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31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 animBg="1"/>
      <p:bldP spid="9" grpId="0" animBg="1"/>
      <p:bldP spid="11" grpId="0" animBg="1"/>
      <p:bldP spid="50" grpId="0" animBg="1"/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0"/>
          <p:cNvSpPr/>
          <p:nvPr/>
        </p:nvSpPr>
        <p:spPr>
          <a:xfrm>
            <a:off x="-2209800" y="4806020"/>
            <a:ext cx="4743561" cy="5978099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3">
            <a:extLst>
              <a:ext uri="{FF2B5EF4-FFF2-40B4-BE49-F238E27FC236}">
                <a16:creationId xmlns:a16="http://schemas.microsoft.com/office/drawing/2014/main" id="{2823519B-7660-A5FD-2C65-CA406B4AB67D}"/>
              </a:ext>
            </a:extLst>
          </p:cNvPr>
          <p:cNvSpPr/>
          <p:nvPr/>
        </p:nvSpPr>
        <p:spPr>
          <a:xfrm>
            <a:off x="15407640" y="-667362"/>
            <a:ext cx="4875079" cy="5473382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764DB7A-5072-3F88-A60D-D109D93FD51E}"/>
              </a:ext>
            </a:extLst>
          </p:cNvPr>
          <p:cNvSpPr/>
          <p:nvPr/>
        </p:nvSpPr>
        <p:spPr>
          <a:xfrm>
            <a:off x="5410200" y="342900"/>
            <a:ext cx="4400439" cy="12192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DATA MODEL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F52A1-C2F4-A60B-BF71-4388AC2497A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761" y="2069329"/>
            <a:ext cx="10973190" cy="7162800"/>
          </a:xfrm>
          <a:prstGeom prst="roundRect">
            <a:avLst>
              <a:gd name="adj" fmla="val 16667"/>
            </a:avLst>
          </a:prstGeom>
          <a:ln w="57150">
            <a:solidFill>
              <a:srgbClr val="92D05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1300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240000" y="-571500"/>
            <a:ext cx="4875079" cy="5473382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4176364">
            <a:off x="-2110408" y="5935767"/>
            <a:ext cx="4525618" cy="5302319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12098C-7B00-908D-4713-E73F3C923A1F}"/>
              </a:ext>
            </a:extLst>
          </p:cNvPr>
          <p:cNvSpPr txBox="1"/>
          <p:nvPr/>
        </p:nvSpPr>
        <p:spPr>
          <a:xfrm>
            <a:off x="388968" y="1389046"/>
            <a:ext cx="1394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 dirty="0">
                <a:latin typeface="Roboto" panose="02000000000000000000" pitchFamily="2" charset="0"/>
              </a:rPr>
              <a:t> </a:t>
            </a:r>
            <a:r>
              <a:rPr lang="en-US" sz="2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Provide the list of markets in which customer "Atliq Exclusive" operates its business in the APAC region.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0482703-5C0C-4E63-935A-9811E4501D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317963"/>
            <a:ext cx="9083737" cy="2596817"/>
          </a:xfrm>
          <a:prstGeom prst="rect">
            <a:avLst/>
          </a:prstGeom>
          <a:ln w="38100">
            <a:solidFill>
              <a:srgbClr val="92D05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FB70E5D-0027-B4C7-277C-6DBF2FF776B3}"/>
              </a:ext>
            </a:extLst>
          </p:cNvPr>
          <p:cNvSpPr/>
          <p:nvPr/>
        </p:nvSpPr>
        <p:spPr>
          <a:xfrm>
            <a:off x="5629282" y="245348"/>
            <a:ext cx="3733800" cy="6858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REQUEST 1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8475523-E532-8821-53AD-DCBED631061E}"/>
              </a:ext>
            </a:extLst>
          </p:cNvPr>
          <p:cNvSpPr/>
          <p:nvPr/>
        </p:nvSpPr>
        <p:spPr>
          <a:xfrm>
            <a:off x="5257801" y="2801052"/>
            <a:ext cx="3733800" cy="6858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SQL QUERY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240000" y="-571500"/>
            <a:ext cx="4875079" cy="5473382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4176364">
            <a:off x="-2110408" y="5935767"/>
            <a:ext cx="4525618" cy="5302319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BBEABD1-0E0E-1E4A-8F49-322B208531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629" y="358206"/>
            <a:ext cx="7680972" cy="4827933"/>
          </a:xfrm>
          <a:prstGeom prst="roundRect">
            <a:avLst>
              <a:gd name="adj" fmla="val 16667"/>
            </a:avLst>
          </a:prstGeom>
          <a:ln w="38100">
            <a:solidFill>
              <a:srgbClr val="92D05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0378C60-135F-6779-9647-E846702D84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5" y="1297680"/>
            <a:ext cx="2353241" cy="3722752"/>
          </a:xfrm>
          <a:prstGeom prst="rect">
            <a:avLst/>
          </a:prstGeom>
          <a:ln w="38100" cap="rnd">
            <a:solidFill>
              <a:srgbClr val="92D05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EAD0D3-70B7-F914-43C4-2225DE2E808F}"/>
              </a:ext>
            </a:extLst>
          </p:cNvPr>
          <p:cNvCxnSpPr/>
          <p:nvPr/>
        </p:nvCxnSpPr>
        <p:spPr>
          <a:xfrm>
            <a:off x="3005420" y="2666611"/>
            <a:ext cx="3139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0C20495-A409-572E-7F26-3942F9D3A9F3}"/>
              </a:ext>
            </a:extLst>
          </p:cNvPr>
          <p:cNvSpPr txBox="1"/>
          <p:nvPr/>
        </p:nvSpPr>
        <p:spPr>
          <a:xfrm>
            <a:off x="2667000" y="5424715"/>
            <a:ext cx="11506200" cy="4536819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Atliq Exclusive operates its business in several key markets within the APAC region 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Australia, Bangladesh, India, Japan, South Korea, Philippines, New Zealand, and Indonesia.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By leveraging its existing foothold in these APAC markets and implementing targeted strategies, Atliq Exclusive can strengthen         its position and drive growth within the region.</a:t>
            </a:r>
            <a:endParaRPr lang="en-I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19B0C3E-4485-23C0-9E6D-78B05CF4F2F6}"/>
              </a:ext>
            </a:extLst>
          </p:cNvPr>
          <p:cNvSpPr/>
          <p:nvPr/>
        </p:nvSpPr>
        <p:spPr>
          <a:xfrm>
            <a:off x="419100" y="326687"/>
            <a:ext cx="3733800" cy="6858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OUTPUT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75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>
            <a:extLst>
              <a:ext uri="{FF2B5EF4-FFF2-40B4-BE49-F238E27FC236}">
                <a16:creationId xmlns:a16="http://schemas.microsoft.com/office/drawing/2014/main" id="{69D89E44-D99E-454F-B017-15F94AE97735}"/>
              </a:ext>
            </a:extLst>
          </p:cNvPr>
          <p:cNvSpPr/>
          <p:nvPr/>
        </p:nvSpPr>
        <p:spPr>
          <a:xfrm>
            <a:off x="-1676400" y="5524500"/>
            <a:ext cx="4343400" cy="5640619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23">
            <a:extLst>
              <a:ext uri="{FF2B5EF4-FFF2-40B4-BE49-F238E27FC236}">
                <a16:creationId xmlns:a16="http://schemas.microsoft.com/office/drawing/2014/main" id="{09C5ED6F-6988-0EB4-F8AD-B35231EE7B41}"/>
              </a:ext>
            </a:extLst>
          </p:cNvPr>
          <p:cNvSpPr/>
          <p:nvPr/>
        </p:nvSpPr>
        <p:spPr>
          <a:xfrm>
            <a:off x="15240000" y="-571500"/>
            <a:ext cx="4875079" cy="5473382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3C0815-5813-FD0B-DF3E-7B2332F555E0}"/>
              </a:ext>
            </a:extLst>
          </p:cNvPr>
          <p:cNvSpPr txBox="1"/>
          <p:nvPr/>
        </p:nvSpPr>
        <p:spPr>
          <a:xfrm>
            <a:off x="1524000" y="1232940"/>
            <a:ext cx="1394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Roboto" panose="02000000000000000000" pitchFamily="2" charset="0"/>
              </a:rPr>
              <a:t>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 </a:t>
            </a:r>
            <a:r>
              <a:rPr lang="en-US" sz="2800" b="0" i="0" u="none" strike="noStrike" baseline="0" dirty="0">
                <a:latin typeface="Arial" panose="020B0604020202020204" pitchFamily="34" charset="0"/>
              </a:rPr>
              <a:t>What is the percentage of unique product increase in 2021 vs. 2020?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81D320-C562-BADA-9896-2C5FFD590A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80" y="3507797"/>
            <a:ext cx="10058400" cy="520327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92D050"/>
            </a:solidFill>
            <a:miter lim="800000"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1A54BB3-966D-0109-6A90-7298BDFC2B24}"/>
              </a:ext>
            </a:extLst>
          </p:cNvPr>
          <p:cNvSpPr/>
          <p:nvPr/>
        </p:nvSpPr>
        <p:spPr>
          <a:xfrm>
            <a:off x="5629282" y="245348"/>
            <a:ext cx="3733800" cy="6858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REQUEST 2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8C1EFD1-C66D-0D30-166F-6F3A737AC624}"/>
              </a:ext>
            </a:extLst>
          </p:cNvPr>
          <p:cNvSpPr/>
          <p:nvPr/>
        </p:nvSpPr>
        <p:spPr>
          <a:xfrm>
            <a:off x="5629282" y="2019300"/>
            <a:ext cx="3733800" cy="6858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SQL QUERY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87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>
            <a:extLst>
              <a:ext uri="{FF2B5EF4-FFF2-40B4-BE49-F238E27FC236}">
                <a16:creationId xmlns:a16="http://schemas.microsoft.com/office/drawing/2014/main" id="{69D89E44-D99E-454F-B017-15F94AE97735}"/>
              </a:ext>
            </a:extLst>
          </p:cNvPr>
          <p:cNvSpPr/>
          <p:nvPr/>
        </p:nvSpPr>
        <p:spPr>
          <a:xfrm>
            <a:off x="-1676400" y="5524500"/>
            <a:ext cx="4343400" cy="5640619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23">
            <a:extLst>
              <a:ext uri="{FF2B5EF4-FFF2-40B4-BE49-F238E27FC236}">
                <a16:creationId xmlns:a16="http://schemas.microsoft.com/office/drawing/2014/main" id="{09C5ED6F-6988-0EB4-F8AD-B35231EE7B41}"/>
              </a:ext>
            </a:extLst>
          </p:cNvPr>
          <p:cNvSpPr/>
          <p:nvPr/>
        </p:nvSpPr>
        <p:spPr>
          <a:xfrm>
            <a:off x="15240000" y="-571500"/>
            <a:ext cx="4875079" cy="5473382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F37F71-C065-EADC-277E-60941A8C5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" y="1783077"/>
            <a:ext cx="5417817" cy="1638527"/>
          </a:xfrm>
          <a:prstGeom prst="rect">
            <a:avLst/>
          </a:prstGeom>
          <a:ln w="38100" cap="rnd">
            <a:solidFill>
              <a:srgbClr val="92D050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89CD8A-C2AD-6F04-D79E-FD4B988608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398" y="1160153"/>
            <a:ext cx="5417816" cy="3252501"/>
          </a:xfrm>
          <a:prstGeom prst="rect">
            <a:avLst/>
          </a:prstGeom>
          <a:ln w="38100">
            <a:solidFill>
              <a:srgbClr val="92D05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401591-FCCC-3277-DC40-8E74F3BEB1C5}"/>
              </a:ext>
            </a:extLst>
          </p:cNvPr>
          <p:cNvSpPr txBox="1"/>
          <p:nvPr/>
        </p:nvSpPr>
        <p:spPr>
          <a:xfrm>
            <a:off x="2945128" y="4880238"/>
            <a:ext cx="9947912" cy="3970318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 2021, Atliq Hardware produced 334 unique products, compared to 2020.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represents a significant increase of 36.32% in the number of products manufactured from the previous year.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FAE4304-B8FA-7CE3-B7D9-C7F935AA8A3A}"/>
              </a:ext>
            </a:extLst>
          </p:cNvPr>
          <p:cNvSpPr/>
          <p:nvPr/>
        </p:nvSpPr>
        <p:spPr>
          <a:xfrm>
            <a:off x="1295400" y="530061"/>
            <a:ext cx="3733800" cy="6858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OUTPUT</a:t>
            </a:r>
            <a:endParaRPr lang="en-IN" sz="4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C234AF-A3AE-1F17-EA6C-B2836855E523}"/>
              </a:ext>
            </a:extLst>
          </p:cNvPr>
          <p:cNvCxnSpPr>
            <a:stCxn id="7" idx="3"/>
          </p:cNvCxnSpPr>
          <p:nvPr/>
        </p:nvCxnSpPr>
        <p:spPr>
          <a:xfrm flipV="1">
            <a:off x="5943597" y="2602340"/>
            <a:ext cx="28458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87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animBg="1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1166</TotalTime>
  <Words>645</Words>
  <Application>Microsoft Office PowerPoint</Application>
  <PresentationFormat>Custom</PresentationFormat>
  <Paragraphs>88</Paragraphs>
  <Slides>25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Wingdings</vt:lpstr>
      <vt:lpstr>Wingdings 3</vt:lpstr>
      <vt:lpstr>Baskerville Old Face</vt:lpstr>
      <vt:lpstr>Arial Rounded MT Bold</vt:lpstr>
      <vt:lpstr>Arial</vt:lpstr>
      <vt:lpstr>Calibri</vt:lpstr>
      <vt:lpstr>Roboto</vt:lpstr>
      <vt:lpstr>Trebuchet MS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Ad-Hoc Analysis: Unveiling Insights into Sales Dynamics and Market Trends</dc:title>
  <cp:lastModifiedBy>bhuvana mahendran</cp:lastModifiedBy>
  <cp:revision>11</cp:revision>
  <dcterms:created xsi:type="dcterms:W3CDTF">2006-08-16T00:00:00Z</dcterms:created>
  <dcterms:modified xsi:type="dcterms:W3CDTF">2024-05-16T14:20:33Z</dcterms:modified>
  <dc:identifier>DAGFIP8uRLc</dc:identifier>
</cp:coreProperties>
</file>